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5" r:id="rId2"/>
    <p:sldId id="266" r:id="rId3"/>
    <p:sldId id="262" r:id="rId4"/>
    <p:sldId id="286" r:id="rId5"/>
    <p:sldId id="271" r:id="rId6"/>
    <p:sldId id="272" r:id="rId7"/>
    <p:sldId id="287" r:id="rId8"/>
    <p:sldId id="290" r:id="rId9"/>
    <p:sldId id="291" r:id="rId10"/>
    <p:sldId id="292" r:id="rId11"/>
    <p:sldId id="293" r:id="rId12"/>
    <p:sldId id="294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75F3774B-3C20-4A19-A690-1C7E4482D7AE}">
          <p14:sldIdLst/>
        </p14:section>
        <p14:section name="Section 1" id="{83F7B664-A052-4F9B-B9BF-29515AB69D6B}">
          <p14:sldIdLst>
            <p14:sldId id="265"/>
            <p14:sldId id="266"/>
            <p14:sldId id="262"/>
            <p14:sldId id="286"/>
            <p14:sldId id="271"/>
            <p14:sldId id="272"/>
            <p14:sldId id="287"/>
            <p14:sldId id="290"/>
            <p14:sldId id="291"/>
            <p14:sldId id="292"/>
            <p14:sldId id="293"/>
            <p14:sldId id="294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7445" autoAdjust="0"/>
  </p:normalViewPr>
  <p:slideViewPr>
    <p:cSldViewPr snapToGrid="0">
      <p:cViewPr varScale="1">
        <p:scale>
          <a:sx n="64" d="100"/>
          <a:sy n="64" d="100"/>
        </p:scale>
        <p:origin x="135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4A3A19-4777-472F-9469-8DF6ECF401E6}" type="doc">
      <dgm:prSet loTypeId="urn:microsoft.com/office/officeart/2005/8/layout/vList2" loCatId="list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09D5D68C-07DE-4CF5-9814-F69285163816}">
      <dgm:prSet custT="1"/>
      <dgm:spPr/>
      <dgm:t>
        <a:bodyPr/>
        <a:lstStyle/>
        <a:p>
          <a:r>
            <a:rPr lang="fr-FR" sz="1700" b="1" i="1" kern="1200" dirty="0"/>
            <a:t>Energy</a:t>
          </a:r>
          <a:r>
            <a:rPr lang="fr-FR" sz="1700" kern="1200" dirty="0"/>
            <a:t> vs (f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at &amp; </a:t>
          </a:r>
          <a:r>
            <a:rPr lang="fr-FR" sz="1700" kern="1200" dirty="0" err="1">
              <a:latin typeface="Calibri" panose="020F0502020204030204"/>
              <a:ea typeface="+mn-ea"/>
              <a:cs typeface="+mn-cs"/>
            </a:rPr>
            <a:t>satu_fat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 &amp; carbohydrates &amp; </a:t>
          </a:r>
          <a:r>
            <a:rPr lang="fr-FR" sz="1700" kern="1200" dirty="0" err="1">
              <a:latin typeface="Calibri" panose="020F0502020204030204"/>
              <a:ea typeface="+mn-ea"/>
              <a:cs typeface="+mn-cs"/>
            </a:rPr>
            <a:t>Nutriscore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) </a:t>
          </a:r>
          <a:r>
            <a:rPr lang="fr-FR" sz="1700" kern="1200" dirty="0"/>
            <a:t>: corrélation positive et significative. </a:t>
          </a:r>
        </a:p>
      </dgm:t>
    </dgm:pt>
    <dgm:pt modelId="{543933C6-BB58-4B1B-B9B4-51E5273AF807}" type="parTrans" cxnId="{DBD00245-DDAA-491B-A8D4-F121F99290F3}">
      <dgm:prSet/>
      <dgm:spPr/>
      <dgm:t>
        <a:bodyPr/>
        <a:lstStyle/>
        <a:p>
          <a:endParaRPr lang="fr-FR"/>
        </a:p>
      </dgm:t>
    </dgm:pt>
    <dgm:pt modelId="{E5B65985-04E8-4B8D-A9BE-E01B78534C34}" type="sibTrans" cxnId="{DBD00245-DDAA-491B-A8D4-F121F99290F3}">
      <dgm:prSet/>
      <dgm:spPr/>
      <dgm:t>
        <a:bodyPr/>
        <a:lstStyle/>
        <a:p>
          <a:endParaRPr lang="fr-FR"/>
        </a:p>
      </dgm:t>
    </dgm:pt>
    <dgm:pt modelId="{27742CB1-FCB9-4AD2-9BFB-6D284C4BB9EF}">
      <dgm:prSet/>
      <dgm:spPr/>
      <dgm:t>
        <a:bodyPr/>
        <a:lstStyle/>
        <a:p>
          <a:r>
            <a:rPr lang="fr-FR" b="1" i="1" dirty="0"/>
            <a:t>Une corrélation positive et forte</a:t>
          </a:r>
          <a:r>
            <a:rPr lang="fr-FR" dirty="0"/>
            <a:t> entre (Fat &amp; </a:t>
          </a:r>
          <a:r>
            <a:rPr lang="fr-FR" dirty="0" err="1"/>
            <a:t>satu_fat</a:t>
          </a:r>
          <a:r>
            <a:rPr lang="fr-FR" dirty="0"/>
            <a:t>) et (carbohydrates &amp; </a:t>
          </a:r>
          <a:r>
            <a:rPr lang="fr-FR" dirty="0" err="1"/>
            <a:t>sugars</a:t>
          </a:r>
          <a:r>
            <a:rPr lang="fr-FR" dirty="0"/>
            <a:t>) et (Sodium et Sel)</a:t>
          </a:r>
        </a:p>
      </dgm:t>
    </dgm:pt>
    <dgm:pt modelId="{9755B2FD-6A42-4F5C-A8C1-245A5B0A2831}" type="parTrans" cxnId="{373B5C13-C6D9-42EE-B4F0-ED34A95E8ACF}">
      <dgm:prSet/>
      <dgm:spPr/>
      <dgm:t>
        <a:bodyPr/>
        <a:lstStyle/>
        <a:p>
          <a:endParaRPr lang="fr-FR"/>
        </a:p>
      </dgm:t>
    </dgm:pt>
    <dgm:pt modelId="{95667501-422E-4FCC-8F7D-4D8C268F4246}" type="sibTrans" cxnId="{373B5C13-C6D9-42EE-B4F0-ED34A95E8ACF}">
      <dgm:prSet/>
      <dgm:spPr/>
      <dgm:t>
        <a:bodyPr/>
        <a:lstStyle/>
        <a:p>
          <a:endParaRPr lang="fr-FR"/>
        </a:p>
      </dgm:t>
    </dgm:pt>
    <dgm:pt modelId="{443063CF-AEDB-4A56-AD45-F83270931AC9}" type="pres">
      <dgm:prSet presAssocID="{EA4A3A19-4777-472F-9469-8DF6ECF401E6}" presName="linear" presStyleCnt="0">
        <dgm:presLayoutVars>
          <dgm:animLvl val="lvl"/>
          <dgm:resizeHandles val="exact"/>
        </dgm:presLayoutVars>
      </dgm:prSet>
      <dgm:spPr/>
    </dgm:pt>
    <dgm:pt modelId="{5099B20D-B825-4C51-9145-60BB26B7290F}" type="pres">
      <dgm:prSet presAssocID="{09D5D68C-07DE-4CF5-9814-F69285163816}" presName="parentText" presStyleLbl="node1" presStyleIdx="0" presStyleCnt="2" custLinFactY="-5048" custLinFactNeighborY="-100000">
        <dgm:presLayoutVars>
          <dgm:chMax val="0"/>
          <dgm:bulletEnabled val="1"/>
        </dgm:presLayoutVars>
      </dgm:prSet>
      <dgm:spPr/>
    </dgm:pt>
    <dgm:pt modelId="{FA30203E-CC76-4488-BA7A-68081DCD0267}" type="pres">
      <dgm:prSet presAssocID="{E5B65985-04E8-4B8D-A9BE-E01B78534C34}" presName="spacer" presStyleCnt="0"/>
      <dgm:spPr/>
    </dgm:pt>
    <dgm:pt modelId="{8321644E-D96B-4B4F-9FA4-D3B1602364C7}" type="pres">
      <dgm:prSet presAssocID="{27742CB1-FCB9-4AD2-9BFB-6D284C4BB9EF}" presName="parentText" presStyleLbl="node1" presStyleIdx="1" presStyleCnt="2" custLinFactNeighborX="-3862" custLinFactNeighborY="-50000">
        <dgm:presLayoutVars>
          <dgm:chMax val="0"/>
          <dgm:bulletEnabled val="1"/>
        </dgm:presLayoutVars>
      </dgm:prSet>
      <dgm:spPr/>
    </dgm:pt>
  </dgm:ptLst>
  <dgm:cxnLst>
    <dgm:cxn modelId="{373B5C13-C6D9-42EE-B4F0-ED34A95E8ACF}" srcId="{EA4A3A19-4777-472F-9469-8DF6ECF401E6}" destId="{27742CB1-FCB9-4AD2-9BFB-6D284C4BB9EF}" srcOrd="1" destOrd="0" parTransId="{9755B2FD-6A42-4F5C-A8C1-245A5B0A2831}" sibTransId="{95667501-422E-4FCC-8F7D-4D8C268F4246}"/>
    <dgm:cxn modelId="{CC74F733-6B42-4103-8805-48076525262C}" type="presOf" srcId="{EA4A3A19-4777-472F-9469-8DF6ECF401E6}" destId="{443063CF-AEDB-4A56-AD45-F83270931AC9}" srcOrd="0" destOrd="0" presId="urn:microsoft.com/office/officeart/2005/8/layout/vList2"/>
    <dgm:cxn modelId="{DBD00245-DDAA-491B-A8D4-F121F99290F3}" srcId="{EA4A3A19-4777-472F-9469-8DF6ECF401E6}" destId="{09D5D68C-07DE-4CF5-9814-F69285163816}" srcOrd="0" destOrd="0" parTransId="{543933C6-BB58-4B1B-B9B4-51E5273AF807}" sibTransId="{E5B65985-04E8-4B8D-A9BE-E01B78534C34}"/>
    <dgm:cxn modelId="{42E1C296-923F-4C99-A4C0-5C5C7D3C3402}" type="presOf" srcId="{27742CB1-FCB9-4AD2-9BFB-6D284C4BB9EF}" destId="{8321644E-D96B-4B4F-9FA4-D3B1602364C7}" srcOrd="0" destOrd="0" presId="urn:microsoft.com/office/officeart/2005/8/layout/vList2"/>
    <dgm:cxn modelId="{D686A7B6-00E1-4326-B6B7-C9ACE0F2E820}" type="presOf" srcId="{09D5D68C-07DE-4CF5-9814-F69285163816}" destId="{5099B20D-B825-4C51-9145-60BB26B7290F}" srcOrd="0" destOrd="0" presId="urn:microsoft.com/office/officeart/2005/8/layout/vList2"/>
    <dgm:cxn modelId="{D7372564-0F40-4147-9047-E823523941A1}" type="presParOf" srcId="{443063CF-AEDB-4A56-AD45-F83270931AC9}" destId="{5099B20D-B825-4C51-9145-60BB26B7290F}" srcOrd="0" destOrd="0" presId="urn:microsoft.com/office/officeart/2005/8/layout/vList2"/>
    <dgm:cxn modelId="{0B1B7FFC-75DF-4494-A9F1-D9611679F2DC}" type="presParOf" srcId="{443063CF-AEDB-4A56-AD45-F83270931AC9}" destId="{FA30203E-CC76-4488-BA7A-68081DCD0267}" srcOrd="1" destOrd="0" presId="urn:microsoft.com/office/officeart/2005/8/layout/vList2"/>
    <dgm:cxn modelId="{06916C47-336E-4D59-88D1-C1AA3E19B2E2}" type="presParOf" srcId="{443063CF-AEDB-4A56-AD45-F83270931AC9}" destId="{8321644E-D96B-4B4F-9FA4-D3B1602364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10BCD6-FC0C-405D-AD60-34BF3080F9F9}" type="doc">
      <dgm:prSet loTypeId="urn:microsoft.com/office/officeart/2005/8/layout/vList2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5E95395-EC89-48D1-8145-1B1F0A3FA3BF}">
      <dgm:prSet/>
      <dgm:spPr/>
      <dgm:t>
        <a:bodyPr/>
        <a:lstStyle/>
        <a:p>
          <a:r>
            <a:rPr lang="fr-FR" dirty="0"/>
            <a:t>Nous remarquons que la distribution du Nutri-grade selon les macronutriments suit bien la logique de calcul de celui-ci.</a:t>
          </a:r>
        </a:p>
      </dgm:t>
    </dgm:pt>
    <dgm:pt modelId="{AC059F95-BB20-4D58-AA46-AE2981DADA48}" type="parTrans" cxnId="{6A163E0B-BC57-412B-A83D-F59FE65D1B40}">
      <dgm:prSet/>
      <dgm:spPr/>
      <dgm:t>
        <a:bodyPr/>
        <a:lstStyle/>
        <a:p>
          <a:endParaRPr lang="fr-FR"/>
        </a:p>
      </dgm:t>
    </dgm:pt>
    <dgm:pt modelId="{22AD48DB-DF3C-4A7E-ABFE-F0AF7B8CEAB0}" type="sibTrans" cxnId="{6A163E0B-BC57-412B-A83D-F59FE65D1B40}">
      <dgm:prSet/>
      <dgm:spPr/>
      <dgm:t>
        <a:bodyPr/>
        <a:lstStyle/>
        <a:p>
          <a:endParaRPr lang="fr-FR"/>
        </a:p>
      </dgm:t>
    </dgm:pt>
    <dgm:pt modelId="{B7261144-94DF-4F10-A11C-F1AACEE6BE9F}">
      <dgm:prSet/>
      <dgm:spPr/>
      <dgm:t>
        <a:bodyPr/>
        <a:lstStyle/>
        <a:p>
          <a:r>
            <a:rPr lang="fr-FR"/>
            <a:t>Les produits riches en Fat et Saturated_Fat sont plutôt classés C, D et E. </a:t>
          </a:r>
        </a:p>
      </dgm:t>
    </dgm:pt>
    <dgm:pt modelId="{89447621-1427-403F-884F-2ADF82045480}" type="parTrans" cxnId="{E3BFE161-9304-4C7B-B68C-11755CA18AA1}">
      <dgm:prSet/>
      <dgm:spPr/>
      <dgm:t>
        <a:bodyPr/>
        <a:lstStyle/>
        <a:p>
          <a:endParaRPr lang="fr-FR"/>
        </a:p>
      </dgm:t>
    </dgm:pt>
    <dgm:pt modelId="{F0F17E4C-4557-45F4-BB1E-F2C264F95F13}" type="sibTrans" cxnId="{E3BFE161-9304-4C7B-B68C-11755CA18AA1}">
      <dgm:prSet/>
      <dgm:spPr/>
      <dgm:t>
        <a:bodyPr/>
        <a:lstStyle/>
        <a:p>
          <a:endParaRPr lang="fr-FR"/>
        </a:p>
      </dgm:t>
    </dgm:pt>
    <dgm:pt modelId="{9195AA58-8F2E-4003-8F95-004BABCB31BB}">
      <dgm:prSet/>
      <dgm:spPr/>
      <dgm:t>
        <a:bodyPr/>
        <a:lstStyle/>
        <a:p>
          <a:r>
            <a:rPr lang="fr-FR"/>
            <a:t>Contrairement au produits riches en Fibres et Protéines, souvent Classés A et B </a:t>
          </a:r>
        </a:p>
      </dgm:t>
    </dgm:pt>
    <dgm:pt modelId="{532E4F66-52B1-482E-9150-38883F41DC30}" type="parTrans" cxnId="{20AB9886-F49F-45BE-B583-029A5CFB2768}">
      <dgm:prSet/>
      <dgm:spPr/>
      <dgm:t>
        <a:bodyPr/>
        <a:lstStyle/>
        <a:p>
          <a:endParaRPr lang="fr-FR"/>
        </a:p>
      </dgm:t>
    </dgm:pt>
    <dgm:pt modelId="{C7119D5F-CD43-4D84-9E67-BB783B7710FA}" type="sibTrans" cxnId="{20AB9886-F49F-45BE-B583-029A5CFB2768}">
      <dgm:prSet/>
      <dgm:spPr/>
      <dgm:t>
        <a:bodyPr/>
        <a:lstStyle/>
        <a:p>
          <a:endParaRPr lang="fr-FR"/>
        </a:p>
      </dgm:t>
    </dgm:pt>
    <dgm:pt modelId="{21BF9E4E-B14F-4D9D-823D-3AD460B38965}" type="pres">
      <dgm:prSet presAssocID="{2410BCD6-FC0C-405D-AD60-34BF3080F9F9}" presName="linear" presStyleCnt="0">
        <dgm:presLayoutVars>
          <dgm:animLvl val="lvl"/>
          <dgm:resizeHandles val="exact"/>
        </dgm:presLayoutVars>
      </dgm:prSet>
      <dgm:spPr/>
    </dgm:pt>
    <dgm:pt modelId="{C6D6E2F7-56E5-4725-9507-2D4ECE21D3C0}" type="pres">
      <dgm:prSet presAssocID="{75E95395-EC89-48D1-8145-1B1F0A3FA3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573382-8426-4E96-BA6F-F309ADD28B44}" type="pres">
      <dgm:prSet presAssocID="{22AD48DB-DF3C-4A7E-ABFE-F0AF7B8CEAB0}" presName="spacer" presStyleCnt="0"/>
      <dgm:spPr/>
    </dgm:pt>
    <dgm:pt modelId="{2ABE3073-0247-44C1-AAC5-90878F2BCCB7}" type="pres">
      <dgm:prSet presAssocID="{B7261144-94DF-4F10-A11C-F1AACEE6BE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B499C5-B4D8-4D96-BA4E-7425FBB92E0D}" type="pres">
      <dgm:prSet presAssocID="{F0F17E4C-4557-45F4-BB1E-F2C264F95F13}" presName="spacer" presStyleCnt="0"/>
      <dgm:spPr/>
    </dgm:pt>
    <dgm:pt modelId="{678FAF45-B027-45F6-82E5-C83182C5C60B}" type="pres">
      <dgm:prSet presAssocID="{9195AA58-8F2E-4003-8F95-004BABCB31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163E0B-BC57-412B-A83D-F59FE65D1B40}" srcId="{2410BCD6-FC0C-405D-AD60-34BF3080F9F9}" destId="{75E95395-EC89-48D1-8145-1B1F0A3FA3BF}" srcOrd="0" destOrd="0" parTransId="{AC059F95-BB20-4D58-AA46-AE2981DADA48}" sibTransId="{22AD48DB-DF3C-4A7E-ABFE-F0AF7B8CEAB0}"/>
    <dgm:cxn modelId="{0292B928-5D5A-4745-A5C1-6A344B6DC131}" type="presOf" srcId="{9195AA58-8F2E-4003-8F95-004BABCB31BB}" destId="{678FAF45-B027-45F6-82E5-C83182C5C60B}" srcOrd="0" destOrd="0" presId="urn:microsoft.com/office/officeart/2005/8/layout/vList2"/>
    <dgm:cxn modelId="{E3BFE161-9304-4C7B-B68C-11755CA18AA1}" srcId="{2410BCD6-FC0C-405D-AD60-34BF3080F9F9}" destId="{B7261144-94DF-4F10-A11C-F1AACEE6BE9F}" srcOrd="1" destOrd="0" parTransId="{89447621-1427-403F-884F-2ADF82045480}" sibTransId="{F0F17E4C-4557-45F4-BB1E-F2C264F95F13}"/>
    <dgm:cxn modelId="{C01A9B6D-3E3F-4186-A936-FAD5E73924D2}" type="presOf" srcId="{2410BCD6-FC0C-405D-AD60-34BF3080F9F9}" destId="{21BF9E4E-B14F-4D9D-823D-3AD460B38965}" srcOrd="0" destOrd="0" presId="urn:microsoft.com/office/officeart/2005/8/layout/vList2"/>
    <dgm:cxn modelId="{20AB9886-F49F-45BE-B583-029A5CFB2768}" srcId="{2410BCD6-FC0C-405D-AD60-34BF3080F9F9}" destId="{9195AA58-8F2E-4003-8F95-004BABCB31BB}" srcOrd="2" destOrd="0" parTransId="{532E4F66-52B1-482E-9150-38883F41DC30}" sibTransId="{C7119D5F-CD43-4D84-9E67-BB783B7710FA}"/>
    <dgm:cxn modelId="{FA8A6996-4D83-4167-B679-49CB17044399}" type="presOf" srcId="{B7261144-94DF-4F10-A11C-F1AACEE6BE9F}" destId="{2ABE3073-0247-44C1-AAC5-90878F2BCCB7}" srcOrd="0" destOrd="0" presId="urn:microsoft.com/office/officeart/2005/8/layout/vList2"/>
    <dgm:cxn modelId="{23B24AE7-B780-4876-9A06-6705FB1F744E}" type="presOf" srcId="{75E95395-EC89-48D1-8145-1B1F0A3FA3BF}" destId="{C6D6E2F7-56E5-4725-9507-2D4ECE21D3C0}" srcOrd="0" destOrd="0" presId="urn:microsoft.com/office/officeart/2005/8/layout/vList2"/>
    <dgm:cxn modelId="{62920ADE-99AA-40CD-90DD-B9B9E8526305}" type="presParOf" srcId="{21BF9E4E-B14F-4D9D-823D-3AD460B38965}" destId="{C6D6E2F7-56E5-4725-9507-2D4ECE21D3C0}" srcOrd="0" destOrd="0" presId="urn:microsoft.com/office/officeart/2005/8/layout/vList2"/>
    <dgm:cxn modelId="{006A6AFD-1933-4F5F-9993-6BBC0A86A68F}" type="presParOf" srcId="{21BF9E4E-B14F-4D9D-823D-3AD460B38965}" destId="{77573382-8426-4E96-BA6F-F309ADD28B44}" srcOrd="1" destOrd="0" presId="urn:microsoft.com/office/officeart/2005/8/layout/vList2"/>
    <dgm:cxn modelId="{49291246-DD70-4AE0-9065-0CD2D83E0CAF}" type="presParOf" srcId="{21BF9E4E-B14F-4D9D-823D-3AD460B38965}" destId="{2ABE3073-0247-44C1-AAC5-90878F2BCCB7}" srcOrd="2" destOrd="0" presId="urn:microsoft.com/office/officeart/2005/8/layout/vList2"/>
    <dgm:cxn modelId="{11E2FFC4-2B2B-40BB-B222-D09E9DEF8EFA}" type="presParOf" srcId="{21BF9E4E-B14F-4D9D-823D-3AD460B38965}" destId="{3CB499C5-B4D8-4D96-BA4E-7425FBB92E0D}" srcOrd="3" destOrd="0" presId="urn:microsoft.com/office/officeart/2005/8/layout/vList2"/>
    <dgm:cxn modelId="{59C95A2B-EF1F-4E39-8729-8399B0FB382C}" type="presParOf" srcId="{21BF9E4E-B14F-4D9D-823D-3AD460B38965}" destId="{678FAF45-B027-45F6-82E5-C83182C5C6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9B20D-B825-4C51-9145-60BB26B7290F}">
      <dsp:nvSpPr>
        <dsp:cNvPr id="0" name=""/>
        <dsp:cNvSpPr/>
      </dsp:nvSpPr>
      <dsp:spPr>
        <a:xfrm>
          <a:off x="0" y="0"/>
          <a:ext cx="5778437" cy="6762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1" kern="1200" dirty="0"/>
            <a:t>Energy</a:t>
          </a:r>
          <a:r>
            <a:rPr lang="fr-FR" sz="1700" kern="1200" dirty="0"/>
            <a:t> vs (f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at &amp; </a:t>
          </a:r>
          <a:r>
            <a:rPr lang="fr-FR" sz="1700" kern="1200" dirty="0" err="1">
              <a:latin typeface="Calibri" panose="020F0502020204030204"/>
              <a:ea typeface="+mn-ea"/>
              <a:cs typeface="+mn-cs"/>
            </a:rPr>
            <a:t>satu_fat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 &amp; carbohydrates &amp; </a:t>
          </a:r>
          <a:r>
            <a:rPr lang="fr-FR" sz="1700" kern="1200" dirty="0" err="1">
              <a:latin typeface="Calibri" panose="020F0502020204030204"/>
              <a:ea typeface="+mn-ea"/>
              <a:cs typeface="+mn-cs"/>
            </a:rPr>
            <a:t>Nutriscore</a:t>
          </a:r>
          <a:r>
            <a:rPr lang="fr-FR" sz="1700" kern="1200" dirty="0">
              <a:latin typeface="Calibri" panose="020F0502020204030204"/>
              <a:ea typeface="+mn-ea"/>
              <a:cs typeface="+mn-cs"/>
            </a:rPr>
            <a:t>) </a:t>
          </a:r>
          <a:r>
            <a:rPr lang="fr-FR" sz="1700" kern="1200" dirty="0"/>
            <a:t>: corrélation positive et significative. </a:t>
          </a:r>
        </a:p>
      </dsp:txBody>
      <dsp:txXfrm>
        <a:off x="33012" y="33012"/>
        <a:ext cx="5712413" cy="610236"/>
      </dsp:txXfrm>
    </dsp:sp>
    <dsp:sp modelId="{8321644E-D96B-4B4F-9FA4-D3B1602364C7}">
      <dsp:nvSpPr>
        <dsp:cNvPr id="0" name=""/>
        <dsp:cNvSpPr/>
      </dsp:nvSpPr>
      <dsp:spPr>
        <a:xfrm>
          <a:off x="0" y="738664"/>
          <a:ext cx="5778437" cy="6762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1" kern="1200" dirty="0"/>
            <a:t>Une corrélation positive et forte</a:t>
          </a:r>
          <a:r>
            <a:rPr lang="fr-FR" sz="1700" kern="1200" dirty="0"/>
            <a:t> entre (Fat &amp; </a:t>
          </a:r>
          <a:r>
            <a:rPr lang="fr-FR" sz="1700" kern="1200" dirty="0" err="1"/>
            <a:t>satu_fat</a:t>
          </a:r>
          <a:r>
            <a:rPr lang="fr-FR" sz="1700" kern="1200" dirty="0"/>
            <a:t>) et (carbohydrates &amp; </a:t>
          </a:r>
          <a:r>
            <a:rPr lang="fr-FR" sz="1700" kern="1200" dirty="0" err="1"/>
            <a:t>sugars</a:t>
          </a:r>
          <a:r>
            <a:rPr lang="fr-FR" sz="1700" kern="1200" dirty="0"/>
            <a:t>) et (Sodium et Sel)</a:t>
          </a:r>
        </a:p>
      </dsp:txBody>
      <dsp:txXfrm>
        <a:off x="33012" y="771676"/>
        <a:ext cx="5712413" cy="610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6E2F7-56E5-4725-9507-2D4ECE21D3C0}">
      <dsp:nvSpPr>
        <dsp:cNvPr id="0" name=""/>
        <dsp:cNvSpPr/>
      </dsp:nvSpPr>
      <dsp:spPr>
        <a:xfrm>
          <a:off x="0" y="153362"/>
          <a:ext cx="5309478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Nous remarquons que la distribution du Nutri-grade selon les macronutriments suit bien la logique de calcul de celui-ci.</a:t>
          </a:r>
        </a:p>
      </dsp:txBody>
      <dsp:txXfrm>
        <a:off x="31070" y="184432"/>
        <a:ext cx="5247338" cy="574340"/>
      </dsp:txXfrm>
    </dsp:sp>
    <dsp:sp modelId="{2ABE3073-0247-44C1-AAC5-90878F2BCCB7}">
      <dsp:nvSpPr>
        <dsp:cNvPr id="0" name=""/>
        <dsp:cNvSpPr/>
      </dsp:nvSpPr>
      <dsp:spPr>
        <a:xfrm>
          <a:off x="0" y="835922"/>
          <a:ext cx="5309478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Les produits riches en Fat et Saturated_Fat sont plutôt classés C, D et E. </a:t>
          </a:r>
        </a:p>
      </dsp:txBody>
      <dsp:txXfrm>
        <a:off x="31070" y="866992"/>
        <a:ext cx="5247338" cy="574340"/>
      </dsp:txXfrm>
    </dsp:sp>
    <dsp:sp modelId="{678FAF45-B027-45F6-82E5-C83182C5C60B}">
      <dsp:nvSpPr>
        <dsp:cNvPr id="0" name=""/>
        <dsp:cNvSpPr/>
      </dsp:nvSpPr>
      <dsp:spPr>
        <a:xfrm>
          <a:off x="0" y="1518482"/>
          <a:ext cx="5309478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Contrairement au produits riches en Fibres et Protéines, souvent Classés A et B </a:t>
          </a:r>
        </a:p>
      </dsp:txBody>
      <dsp:txXfrm>
        <a:off x="31070" y="1549552"/>
        <a:ext cx="5247338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310CE-206E-4FF9-85AF-AEC130CC42A0}" type="datetimeFigureOut">
              <a:rPr lang="fr-FR" smtClean="0"/>
              <a:t>25/12/2023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3772-88A0-4A38-861A-D0D19999D3F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58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1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01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70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21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004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 b="0" i="0" u="none" strike="noStrike" baseline="0" dirty="0">
              <a:latin typeface="Century Gothic" panose="020B0502020202090204" pitchFamily="34" charset="0"/>
            </a:endParaRPr>
          </a:p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Century Gothic" panose="020B0502020202090204" pitchFamily="34" charset="0"/>
            </a:endParaRPr>
          </a:p>
          <a:p>
            <a:endParaRPr lang="fr-FR" sz="1800" b="0" i="0" u="none" strike="noStrike" baseline="0" dirty="0">
              <a:latin typeface="Century Gothic" panose="020B0502020202090204" pitchFamily="34" charset="0"/>
            </a:endParaRPr>
          </a:p>
          <a:p>
            <a:endParaRPr lang="fr-FR" sz="1800" b="0" i="0" u="none" strike="noStrike" baseline="0" dirty="0">
              <a:latin typeface="Century Gothic" panose="020B0502020202090204" pitchFamily="34" charset="0"/>
            </a:endParaRPr>
          </a:p>
          <a:p>
            <a:endParaRPr lang="fr-FR" sz="1800" b="0" i="0" u="none" strike="noStrike" baseline="0" dirty="0">
              <a:latin typeface="Century Gothic" panose="020B050202020209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00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518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2002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48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018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97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93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6104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6954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5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14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19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6763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83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860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065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70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B3D99E-EECB-F4E9-1C60-63E51ABDD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17A206-3AEC-C190-1A06-CF1C9B194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F3AB-0838-7F00-F036-83082A7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4A7714-14DC-8722-DAAB-CAEE5341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4108ED-628C-DAFD-6EA4-4861F3E3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66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AAFA0-933A-3DCA-F533-D3158FA5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674C64-E884-094A-0FF7-BA794BA1E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110F1-D111-EDF1-F786-969DFEDB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D05D8-B6A8-7591-83FE-CD6DEDE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9C995-EB13-907B-55A2-B90F53C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5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84412A-31C4-9EB6-9961-BF15CE26F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E72C5C-1908-A780-04BE-E51D140E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F26FD8-4D05-B9C5-F897-456EC421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8A23E-937B-EFB0-5511-0A34C0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7AEE1C-82E8-4C6F-1F28-52560EDC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84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317E6-2975-40FC-1BC3-822F3883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3FF445-408B-FBEB-EF75-5188D1991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E19CA-28C7-6FC4-3C9F-1289AF97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165D8F-78E2-7487-EEF6-68513202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7AF075-847F-390C-2E11-E1308D9E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3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DA38-119D-7886-5C48-0DC636E9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F8AD89-40F2-8AB0-9C35-390C7107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80E3D-9806-4E86-CB65-FFF1BAE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D3B862-67D3-E925-4467-7543DB45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09AE4D-A862-7004-F68C-4D5E5E0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29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3506C-D70C-F4C7-7906-46AA757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6432B7-AAE9-1988-720F-A0923CE6F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0DC35E-C5F6-6257-B8B2-F7BE4DDA0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EE2DA2-3217-1C11-1B22-94EB2BC0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B8B2A-B819-DABA-2ACA-15F39165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C6F20F-2B72-CD50-FF80-3B7A8284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96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74C5B-E5D6-BE35-A30C-A5876A6D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E0DA6C-05A4-0D72-B893-147DB8607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AD8E47-3677-645E-20C9-1CDC0AE0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4A80BD-8DE5-043E-D034-A54784152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2F99D9-A82A-2EC6-A428-8014F823C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28F911-D5BE-683F-13BB-38264D38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628509-DE69-952A-D75B-AFEA0DD6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506A93-B0E6-E2AE-DB5A-598002B2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78EEA-B836-66B8-1330-B4DEDDB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091E9C-3B9A-CEC7-B970-E058DD2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3D4D9C-0ADF-5BEC-0CB4-FBD28D94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118440-DFA9-D8C9-05BB-26E4E68A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643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E36EBF-EDC4-BE92-E634-F307696A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2EE2CA-0511-66AC-991B-9383305F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1BF62-ED15-F85F-D2A1-52160722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9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596B5-E551-CA4E-969A-EEACF7D2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4FE87-E3F8-E31F-CD1C-FEF045BC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E477DD-A82D-8210-073C-4BFB86B7D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A296EA-686F-FE71-55CF-5B944D77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D9E324-D1B6-A780-6B3A-D3F21A24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995D06-32AE-236F-AFA5-612E4754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49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AB4A4-7C8E-6950-4D78-140B69BE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F52DA4-EA6A-9DFA-B1A9-5C867783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7973E3-3E05-8C65-E00A-72C15DFC9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400A87-01C8-BE08-4341-B7C9DAAC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7A63FB-FDC4-2F4C-8044-4BC1A568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54F627-1C58-A4DA-E7AC-68D80669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950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6DA3EC-EFF9-185D-1C19-C996C2C3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2BD55-D27B-D25F-21F1-4E32DD0AC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5D9468-98F8-CE80-959F-5779B929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4AF-E2D3-628C-56C9-BF7DC20E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Présenté par Mr Dai TENSAOUT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3B8FC-429A-C07D-E125-3707F2574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56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Relationship Id="rId9" Type="http://schemas.openxmlformats.org/officeDocument/2006/relationships/hyperlink" Target="https://www.santepubliquefrance.fr/content/download/150257/file/Nutriscore_reglement_usage_FR_310122_VDEF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2.svg"/><Relationship Id="rId9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1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2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2.svg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32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56.png"/><Relationship Id="rId4" Type="http://schemas.openxmlformats.org/officeDocument/2006/relationships/image" Target="../media/image32.sv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525" y="3894213"/>
            <a:ext cx="3644430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Une application au service de la santé publique.</a:t>
            </a:r>
            <a:endParaRPr lang="en-US" sz="24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DAEFAEA-23BD-CC86-6052-59FA0E53A52A}"/>
              </a:ext>
            </a:extLst>
          </p:cNvPr>
          <p:cNvSpPr/>
          <p:nvPr/>
        </p:nvSpPr>
        <p:spPr>
          <a:xfrm>
            <a:off x="7952820" y="2085323"/>
            <a:ext cx="1455131" cy="1461894"/>
          </a:xfrm>
          <a:custGeom>
            <a:avLst/>
            <a:gdLst>
              <a:gd name="connsiteX0" fmla="*/ 703368 w 1455131"/>
              <a:gd name="connsiteY0" fmla="*/ 0 h 1461894"/>
              <a:gd name="connsiteX1" fmla="*/ 724184 w 1455131"/>
              <a:gd name="connsiteY1" fmla="*/ 0 h 1461894"/>
              <a:gd name="connsiteX2" fmla="*/ 1455131 w 1455131"/>
              <a:gd name="connsiteY2" fmla="*/ 730947 h 1461894"/>
              <a:gd name="connsiteX3" fmla="*/ 724184 w 1455131"/>
              <a:gd name="connsiteY3" fmla="*/ 1461894 h 1461894"/>
              <a:gd name="connsiteX4" fmla="*/ 119736 w 1455131"/>
              <a:gd name="connsiteY4" fmla="*/ 1461894 h 1461894"/>
              <a:gd name="connsiteX5" fmla="*/ 81299 w 1455131"/>
              <a:gd name="connsiteY5" fmla="*/ 1382104 h 1461894"/>
              <a:gd name="connsiteX6" fmla="*/ 0 w 1455131"/>
              <a:gd name="connsiteY6" fmla="*/ 979415 h 1461894"/>
              <a:gd name="connsiteX7" fmla="*/ 631849 w 1455131"/>
              <a:gd name="connsiteY7" fmla="*/ 26176 h 1461894"/>
              <a:gd name="connsiteX8" fmla="*/ 703368 w 1455131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5131" h="1461894">
                <a:moveTo>
                  <a:pt x="703368" y="0"/>
                </a:moveTo>
                <a:lnTo>
                  <a:pt x="724184" y="0"/>
                </a:lnTo>
                <a:cubicBezTo>
                  <a:pt x="1127875" y="0"/>
                  <a:pt x="1455131" y="327256"/>
                  <a:pt x="1455131" y="730947"/>
                </a:cubicBezTo>
                <a:cubicBezTo>
                  <a:pt x="1455131" y="1134638"/>
                  <a:pt x="1127875" y="1461894"/>
                  <a:pt x="724184" y="1461894"/>
                </a:cubicBezTo>
                <a:lnTo>
                  <a:pt x="119736" y="1461894"/>
                </a:lnTo>
                <a:lnTo>
                  <a:pt x="81299" y="1382104"/>
                </a:lnTo>
                <a:cubicBezTo>
                  <a:pt x="28949" y="1258334"/>
                  <a:pt x="0" y="1122255"/>
                  <a:pt x="0" y="979415"/>
                </a:cubicBezTo>
                <a:cubicBezTo>
                  <a:pt x="0" y="550895"/>
                  <a:pt x="260538" y="183228"/>
                  <a:pt x="631849" y="26176"/>
                </a:cubicBezTo>
                <a:lnTo>
                  <a:pt x="703368" y="0"/>
                </a:ln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4800" dirty="0"/>
              <a:t>3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D644520-8644-91D6-13A7-3EEA41169ED7}"/>
              </a:ext>
            </a:extLst>
          </p:cNvPr>
          <p:cNvSpPr/>
          <p:nvPr/>
        </p:nvSpPr>
        <p:spPr>
          <a:xfrm>
            <a:off x="2285133" y="2085323"/>
            <a:ext cx="6371055" cy="1461894"/>
          </a:xfrm>
          <a:custGeom>
            <a:avLst/>
            <a:gdLst>
              <a:gd name="connsiteX0" fmla="*/ 730947 w 6371055"/>
              <a:gd name="connsiteY0" fmla="*/ 0 h 1461894"/>
              <a:gd name="connsiteX1" fmla="*/ 6371055 w 6371055"/>
              <a:gd name="connsiteY1" fmla="*/ 0 h 1461894"/>
              <a:gd name="connsiteX2" fmla="*/ 6299536 w 6371055"/>
              <a:gd name="connsiteY2" fmla="*/ 26176 h 1461894"/>
              <a:gd name="connsiteX3" fmla="*/ 5667687 w 6371055"/>
              <a:gd name="connsiteY3" fmla="*/ 979415 h 1461894"/>
              <a:gd name="connsiteX4" fmla="*/ 5748986 w 6371055"/>
              <a:gd name="connsiteY4" fmla="*/ 1382104 h 1461894"/>
              <a:gd name="connsiteX5" fmla="*/ 5787423 w 6371055"/>
              <a:gd name="connsiteY5" fmla="*/ 1461894 h 1461894"/>
              <a:gd name="connsiteX6" fmla="*/ 730947 w 6371055"/>
              <a:gd name="connsiteY6" fmla="*/ 1461894 h 1461894"/>
              <a:gd name="connsiteX7" fmla="*/ 0 w 6371055"/>
              <a:gd name="connsiteY7" fmla="*/ 730947 h 1461894"/>
              <a:gd name="connsiteX8" fmla="*/ 730947 w 6371055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71055" h="1461894">
                <a:moveTo>
                  <a:pt x="730947" y="0"/>
                </a:moveTo>
                <a:lnTo>
                  <a:pt x="6371055" y="0"/>
                </a:lnTo>
                <a:lnTo>
                  <a:pt x="6299536" y="26176"/>
                </a:lnTo>
                <a:cubicBezTo>
                  <a:pt x="5928225" y="183228"/>
                  <a:pt x="5667687" y="550895"/>
                  <a:pt x="5667687" y="979415"/>
                </a:cubicBezTo>
                <a:cubicBezTo>
                  <a:pt x="5667687" y="1122255"/>
                  <a:pt x="5696636" y="1258334"/>
                  <a:pt x="5748986" y="1382104"/>
                </a:cubicBezTo>
                <a:lnTo>
                  <a:pt x="5787423" y="1461894"/>
                </a:lnTo>
                <a:lnTo>
                  <a:pt x="730947" y="1461894"/>
                </a:lnTo>
                <a:cubicBezTo>
                  <a:pt x="327256" y="1461894"/>
                  <a:pt x="0" y="1134638"/>
                  <a:pt x="0" y="730947"/>
                </a:cubicBezTo>
                <a:cubicBezTo>
                  <a:pt x="0" y="327256"/>
                  <a:pt x="327256" y="0"/>
                  <a:pt x="7309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4000" dirty="0"/>
              <a:t>Soutenance du Projet</a:t>
            </a:r>
          </a:p>
        </p:txBody>
      </p:sp>
      <p:sp>
        <p:nvSpPr>
          <p:cNvPr id="28" name="Espace réservé du pied de page 27">
            <a:extLst>
              <a:ext uri="{FF2B5EF4-FFF2-40B4-BE49-F238E27FC236}">
                <a16:creationId xmlns:a16="http://schemas.microsoft.com/office/drawing/2014/main" id="{389687E3-F817-4521-9C10-3B80A039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4442" y="5004952"/>
            <a:ext cx="4114800" cy="365125"/>
          </a:xfrm>
        </p:spPr>
        <p:txBody>
          <a:bodyPr/>
          <a:lstStyle/>
          <a:p>
            <a:pPr algn="l"/>
            <a:r>
              <a:rPr lang="fr-FR" sz="1800" dirty="0">
                <a:solidFill>
                  <a:srgbClr val="0070C0"/>
                </a:solidFill>
              </a:rPr>
              <a:t>Présenté par Mr Dai TENSAOUT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292FD-F8CA-E1D2-3C4D-379144C6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1600" dirty="0"/>
              <a:t>12/12/2022</a:t>
            </a:r>
          </a:p>
        </p:txBody>
      </p:sp>
    </p:spTree>
    <p:extLst>
      <p:ext uri="{BB962C8B-B14F-4D97-AF65-F5344CB8AC3E}">
        <p14:creationId xmlns:p14="http://schemas.microsoft.com/office/powerpoint/2010/main" val="263869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EC6981-1262-8F4C-3515-A965316043E5}"/>
              </a:ext>
            </a:extLst>
          </p:cNvPr>
          <p:cNvSpPr txBox="1"/>
          <p:nvPr/>
        </p:nvSpPr>
        <p:spPr>
          <a:xfrm>
            <a:off x="5265207" y="1639592"/>
            <a:ext cx="187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Calcul Nutri Score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CCF670-58C3-A40B-DE1A-9B37A68CD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639"/>
            <a:ext cx="12192000" cy="13062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A2008F-7481-FBAC-192B-7E5143CF456C}"/>
              </a:ext>
            </a:extLst>
          </p:cNvPr>
          <p:cNvSpPr txBox="1"/>
          <p:nvPr/>
        </p:nvSpPr>
        <p:spPr>
          <a:xfrm>
            <a:off x="457457" y="2564759"/>
            <a:ext cx="51346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 de calcul</a:t>
            </a:r>
            <a:r>
              <a:rPr lang="fr-FR" sz="2000" b="1" baseline="30000" dirty="0"/>
              <a:t>1</a:t>
            </a:r>
            <a:r>
              <a:rPr lang="fr-FR" dirty="0"/>
              <a:t> : </a:t>
            </a:r>
          </a:p>
          <a:p>
            <a:pPr marL="342900" indent="-342900">
              <a:buAutoNum type="arabicPeriod"/>
            </a:pPr>
            <a:r>
              <a:rPr lang="fr-FR" dirty="0"/>
              <a:t>Attribution des points pour chaque composante. </a:t>
            </a:r>
          </a:p>
          <a:p>
            <a:pPr marL="342900" indent="-342900">
              <a:buAutoNum type="arabicPeriod"/>
            </a:pPr>
            <a:r>
              <a:rPr lang="fr-FR" dirty="0"/>
              <a:t>Calcul des deux composantes P </a:t>
            </a:r>
            <a:r>
              <a:rPr lang="fr-FR" sz="1400" dirty="0"/>
              <a:t>(+)</a:t>
            </a:r>
            <a:r>
              <a:rPr lang="fr-FR" dirty="0"/>
              <a:t> et N </a:t>
            </a:r>
            <a:r>
              <a:rPr lang="fr-FR" sz="1400" dirty="0"/>
              <a:t>(-)</a:t>
            </a:r>
            <a:r>
              <a:rPr lang="fr-FR" dirty="0"/>
              <a:t>. </a:t>
            </a:r>
          </a:p>
          <a:p>
            <a:pPr marL="342900" indent="-342900">
              <a:buAutoNum type="arabicPeriod"/>
            </a:pPr>
            <a:r>
              <a:rPr lang="fr-FR" dirty="0"/>
              <a:t>Calcul du Nutri score final. </a:t>
            </a:r>
          </a:p>
          <a:p>
            <a:pPr marL="342900" indent="-342900">
              <a:buAutoNum type="arabicPeriod"/>
            </a:pPr>
            <a:r>
              <a:rPr lang="fr-FR" dirty="0"/>
              <a:t>Cas Particulier : Boissons et Fromages,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9E3DCF-0F85-7841-06F9-2260B67E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373" y="2238937"/>
            <a:ext cx="5983520" cy="168924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EA04184-0887-606C-91B2-BA8E1F609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373" y="4222389"/>
            <a:ext cx="5983520" cy="21044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90761-E5D0-971B-6DEF-7454EDA085C4}"/>
              </a:ext>
            </a:extLst>
          </p:cNvPr>
          <p:cNvSpPr txBox="1"/>
          <p:nvPr/>
        </p:nvSpPr>
        <p:spPr>
          <a:xfrm>
            <a:off x="199366" y="5773274"/>
            <a:ext cx="499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 Source : Règlement d’usage Nutri-score </a:t>
            </a:r>
            <a:r>
              <a:rPr lang="fr-FR" sz="1400" dirty="0">
                <a:hlinkClick r:id="rId9"/>
              </a:rPr>
              <a:t>Fichier PDF à télécharger</a:t>
            </a: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743CBB-D2B0-D9CE-0D81-5F003AF2909F}"/>
              </a:ext>
            </a:extLst>
          </p:cNvPr>
          <p:cNvSpPr txBox="1"/>
          <p:nvPr/>
        </p:nvSpPr>
        <p:spPr>
          <a:xfrm>
            <a:off x="199061" y="5981957"/>
            <a:ext cx="4979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 = </a:t>
            </a:r>
            <a:r>
              <a:rPr lang="fr-FR" sz="1400" i="1" dirty="0"/>
              <a:t>P_Densité.Énergétique + P_Graisse.Sat + P_Sucres + P_Sodium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72D299-B0B5-AA09-8AA7-375899EA3B12}"/>
              </a:ext>
            </a:extLst>
          </p:cNvPr>
          <p:cNvSpPr txBox="1"/>
          <p:nvPr/>
        </p:nvSpPr>
        <p:spPr>
          <a:xfrm>
            <a:off x="199060" y="6190640"/>
            <a:ext cx="3495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 = </a:t>
            </a:r>
            <a:r>
              <a:rPr lang="fr-FR" sz="1400" i="1" dirty="0"/>
              <a:t>P_Fruit.Légumes + P_Fibres + P_Protéines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625F2-330E-1C93-896E-D1E77E7E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79105F-095B-FB0D-4440-DD0AAAEA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583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EC6981-1262-8F4C-3515-A965316043E5}"/>
              </a:ext>
            </a:extLst>
          </p:cNvPr>
          <p:cNvSpPr txBox="1"/>
          <p:nvPr/>
        </p:nvSpPr>
        <p:spPr>
          <a:xfrm>
            <a:off x="4310800" y="1649698"/>
            <a:ext cx="371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Calcul Nutri Score et imputation </a:t>
            </a:r>
            <a:r>
              <a:rPr lang="fr-FR" b="1" i="1" dirty="0"/>
              <a:t>NaN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CCF670-58C3-A40B-DE1A-9B37A68CD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639"/>
            <a:ext cx="12192000" cy="1306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4758BF-2CE5-1FE2-70BA-A6F2652DE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57" y="2043777"/>
            <a:ext cx="6335285" cy="35196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22F6957-EB40-58C4-99E5-B81CDD6D872E}"/>
              </a:ext>
            </a:extLst>
          </p:cNvPr>
          <p:cNvSpPr txBox="1"/>
          <p:nvPr/>
        </p:nvSpPr>
        <p:spPr>
          <a:xfrm>
            <a:off x="592647" y="3189514"/>
            <a:ext cx="524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Attribution des </a:t>
            </a:r>
            <a:r>
              <a:rPr lang="fr-FR" i="1" dirty="0"/>
              <a:t>Nutri grade </a:t>
            </a:r>
            <a:r>
              <a:rPr lang="fr-FR" dirty="0"/>
              <a:t>: </a:t>
            </a:r>
          </a:p>
          <a:p>
            <a:pPr marL="342900" indent="-342900">
              <a:buAutoNum type="arabicPeriod"/>
            </a:pPr>
            <a:r>
              <a:rPr lang="fr-FR" dirty="0"/>
              <a:t>Attribution des </a:t>
            </a:r>
            <a:r>
              <a:rPr lang="fr-FR" i="1" dirty="0"/>
              <a:t>Nutri grade </a:t>
            </a:r>
            <a:r>
              <a:rPr lang="fr-FR" dirty="0"/>
              <a:t>(</a:t>
            </a:r>
            <a:r>
              <a:rPr lang="fr-FR" i="1" dirty="0"/>
              <a:t>aliments solides + boissons</a:t>
            </a:r>
            <a:r>
              <a:rPr lang="fr-FR" dirty="0"/>
              <a:t>). </a:t>
            </a:r>
          </a:p>
          <a:p>
            <a:pPr marL="342900" indent="-342900">
              <a:buAutoNum type="arabicPeriod"/>
            </a:pPr>
            <a:r>
              <a:rPr lang="fr-FR" dirty="0"/>
              <a:t>Imputations des </a:t>
            </a:r>
            <a:r>
              <a:rPr lang="fr-FR" i="1" dirty="0"/>
              <a:t>NaN par les valeurs calculées: Nutri score &amp; Nutri grade. </a:t>
            </a:r>
          </a:p>
          <a:p>
            <a:pPr marL="342900" indent="-342900">
              <a:buAutoNum type="arabicPeriod"/>
            </a:pPr>
            <a:r>
              <a:rPr lang="fr-FR" dirty="0"/>
              <a:t>Sauvegarde pour analyse exploratoire.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238AE0D-E373-53DE-7411-3EB6158EB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1557" y="5085038"/>
            <a:ext cx="3055885" cy="172226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D9069-1697-7858-1684-1999A175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13AEF3-0939-D5F5-4601-D0C33A13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69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Analyse exploratoire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EC6981-1262-8F4C-3515-A965316043E5}"/>
              </a:ext>
            </a:extLst>
          </p:cNvPr>
          <p:cNvSpPr txBox="1"/>
          <p:nvPr/>
        </p:nvSpPr>
        <p:spPr>
          <a:xfrm>
            <a:off x="4310800" y="1649698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Analyse Exploratoire</a:t>
            </a:r>
            <a:endParaRPr lang="fr-FR" b="1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CCF670-58C3-A40B-DE1A-9B37A68CD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639"/>
            <a:ext cx="12192000" cy="13062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FAC963-2E76-206B-7579-CA7D9F4A5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213"/>
            <a:ext cx="12192000" cy="13062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BC2029A-1CBF-075F-D059-12EA8C381F27}"/>
              </a:ext>
            </a:extLst>
          </p:cNvPr>
          <p:cNvSpPr txBox="1"/>
          <p:nvPr/>
        </p:nvSpPr>
        <p:spPr>
          <a:xfrm>
            <a:off x="678712" y="3084645"/>
            <a:ext cx="4020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Statistiques  descriptives et exploration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Affichage data set </a:t>
            </a:r>
          </a:p>
          <a:p>
            <a:pPr marL="285750" indent="-285750">
              <a:buFontTx/>
              <a:buChar char="-"/>
            </a:pPr>
            <a:r>
              <a:rPr lang="fr-FR" dirty="0"/>
              <a:t>Types et info() 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Value_counts()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36E9A66-2BF1-21C0-28DB-AC26470AFFD6}"/>
              </a:ext>
            </a:extLst>
          </p:cNvPr>
          <p:cNvGrpSpPr/>
          <p:nvPr/>
        </p:nvGrpSpPr>
        <p:grpSpPr>
          <a:xfrm>
            <a:off x="6377996" y="1834364"/>
            <a:ext cx="4405578" cy="4929318"/>
            <a:chOff x="6377996" y="1834364"/>
            <a:chExt cx="4405578" cy="492931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343C8E0A-1F41-14EB-9B7A-0B62B99D9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996" y="1834364"/>
              <a:ext cx="4405578" cy="492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09DC6F-A818-3C8C-17FD-39F59357D2A3}"/>
                </a:ext>
              </a:extLst>
            </p:cNvPr>
            <p:cNvSpPr/>
            <p:nvPr/>
          </p:nvSpPr>
          <p:spPr>
            <a:xfrm>
              <a:off x="7282543" y="5366657"/>
              <a:ext cx="2481944" cy="2842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Analyses Multi variées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4C94-A667-EFA1-1F7A-88BD9247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7AD17F0-A96F-25A4-C328-A2A7A678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06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Exemples d’analyses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0EEDAD-E267-93AA-3785-DC3EBA69C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3" y="653312"/>
            <a:ext cx="11880568" cy="6482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DEDB6-864D-3519-D6FF-8CD15977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78850-0CC0-7B93-3898-33BCFF13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66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04E1AA-E023-F2D2-A8D1-DD381231E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1" y="811051"/>
            <a:ext cx="11542746" cy="6077398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72915F8-2836-6B53-35D1-4FD117ABD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202018"/>
              </p:ext>
            </p:extLst>
          </p:nvPr>
        </p:nvGraphicFramePr>
        <p:xfrm>
          <a:off x="5831334" y="5308285"/>
          <a:ext cx="5778437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9A9EE-439D-F497-2EAF-5FD7CEBA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C1B76-DF9A-AB07-C082-11249116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80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355E7C1-BED7-5814-443C-A29681B80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7" y="807660"/>
            <a:ext cx="11455834" cy="6079218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A8A01C-D109-7D9D-3F96-A0EF5D2DA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3677"/>
              </p:ext>
            </p:extLst>
          </p:nvPr>
        </p:nvGraphicFramePr>
        <p:xfrm>
          <a:off x="6160863" y="4464423"/>
          <a:ext cx="5309478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42F60-16D0-13D1-2F5C-7AEDB355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EDA52-26E3-4347-0C0C-04E71188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292346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6DE3A-86F4-2AD1-233F-6A5A599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26299"/>
            <a:ext cx="11678856" cy="62813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B7A72B-9320-1630-D91A-95ED787AD792}"/>
              </a:ext>
            </a:extLst>
          </p:cNvPr>
          <p:cNvSpPr txBox="1"/>
          <p:nvPr/>
        </p:nvSpPr>
        <p:spPr>
          <a:xfrm>
            <a:off x="1161229" y="1616929"/>
            <a:ext cx="3266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i="1" dirty="0" err="1"/>
              <a:t>Scaler</a:t>
            </a:r>
            <a:r>
              <a:rPr lang="fr-FR" dirty="0"/>
              <a:t> les données. </a:t>
            </a:r>
          </a:p>
          <a:p>
            <a:pPr marL="342900" indent="-342900">
              <a:buAutoNum type="arabicPeriod"/>
            </a:pPr>
            <a:r>
              <a:rPr lang="fr-FR" dirty="0"/>
              <a:t>Matrice Covariance. </a:t>
            </a:r>
          </a:p>
          <a:p>
            <a:pPr marL="342900" indent="-342900">
              <a:buAutoNum type="arabicPeriod"/>
            </a:pPr>
            <a:r>
              <a:rPr lang="fr-FR" dirty="0"/>
              <a:t>Eblouis des valeurs propres. </a:t>
            </a:r>
          </a:p>
          <a:p>
            <a:pPr marL="342900" indent="-342900">
              <a:buAutoNum type="arabicPeriod"/>
            </a:pPr>
            <a:r>
              <a:rPr lang="fr-FR" dirty="0"/>
              <a:t>Contributions des variables. </a:t>
            </a: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Graphiques des corrélations. </a:t>
            </a: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Projection des individus.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C9FA6A-38A2-C085-DE79-6CD396AE0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6" y="3982714"/>
            <a:ext cx="3722018" cy="24508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BEEE78-DD92-40DA-4ACA-0A2812445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55" y="1157780"/>
            <a:ext cx="3471725" cy="3182414"/>
          </a:xfrm>
          <a:prstGeom prst="rect">
            <a:avLst/>
          </a:prstGeom>
        </p:spPr>
      </p:pic>
      <p:pic>
        <p:nvPicPr>
          <p:cNvPr id="18" name="Image 1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045AB68-EB98-7422-36F7-5B16E03BC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53" y="4109013"/>
            <a:ext cx="8771429" cy="263142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62517AD-3F35-A169-02A7-DF1D4CE4AA77}"/>
              </a:ext>
            </a:extLst>
          </p:cNvPr>
          <p:cNvSpPr/>
          <p:nvPr/>
        </p:nvSpPr>
        <p:spPr>
          <a:xfrm>
            <a:off x="8387241" y="1902673"/>
            <a:ext cx="177800" cy="177800"/>
          </a:xfrm>
          <a:prstGeom prst="ellipse">
            <a:avLst/>
          </a:prstGeom>
          <a:solidFill>
            <a:srgbClr val="00B050">
              <a:alpha val="10196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B48AA65-3D7A-D618-46ED-026E16159DF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8565041" y="1991573"/>
            <a:ext cx="1578136" cy="0"/>
          </a:xfrm>
          <a:prstGeom prst="line">
            <a:avLst/>
          </a:prstGeom>
          <a:ln w="127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FC6B7017-F688-6A6F-4ED8-4F19C2379C74}"/>
              </a:ext>
            </a:extLst>
          </p:cNvPr>
          <p:cNvSpPr txBox="1"/>
          <p:nvPr/>
        </p:nvSpPr>
        <p:spPr>
          <a:xfrm>
            <a:off x="10143177" y="1655185"/>
            <a:ext cx="1289050" cy="57708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50" dirty="0"/>
              <a:t>Avec 6 plans factoriel : </a:t>
            </a:r>
          </a:p>
          <a:p>
            <a:r>
              <a:rPr lang="fr-FR" sz="1050" b="1" dirty="0">
                <a:solidFill>
                  <a:srgbClr val="00B050"/>
                </a:solidFill>
              </a:rPr>
              <a:t>86% </a:t>
            </a:r>
            <a:r>
              <a:rPr lang="fr-FR" sz="1050" dirty="0"/>
              <a:t>d’inertie totale.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ADFD7-96F1-2638-EDE1-507099B9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5434F-1A83-909A-ADF0-368637C0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72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6DE3A-86F4-2AD1-233F-6A5A599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26299"/>
            <a:ext cx="11678856" cy="62813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B7A72B-9320-1630-D91A-95ED787AD792}"/>
              </a:ext>
            </a:extLst>
          </p:cNvPr>
          <p:cNvSpPr txBox="1"/>
          <p:nvPr/>
        </p:nvSpPr>
        <p:spPr>
          <a:xfrm>
            <a:off x="1072365" y="1628411"/>
            <a:ext cx="3266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err="1"/>
              <a:t>Scaler</a:t>
            </a:r>
            <a:r>
              <a:rPr lang="fr-FR" dirty="0"/>
              <a:t> les données. </a:t>
            </a:r>
          </a:p>
          <a:p>
            <a:pPr marL="342900" indent="-342900">
              <a:buAutoNum type="arabicPeriod"/>
            </a:pPr>
            <a:r>
              <a:rPr lang="fr-FR" dirty="0"/>
              <a:t>Matrice Covariance. </a:t>
            </a:r>
          </a:p>
          <a:p>
            <a:pPr marL="342900" indent="-342900">
              <a:buAutoNum type="arabicPeriod"/>
            </a:pPr>
            <a:r>
              <a:rPr lang="fr-FR" dirty="0"/>
              <a:t>Eblouis des valeurs propres. </a:t>
            </a:r>
          </a:p>
          <a:p>
            <a:pPr marL="342900" indent="-342900">
              <a:buAutoNum type="arabicPeriod"/>
            </a:pPr>
            <a:r>
              <a:rPr lang="fr-FR" dirty="0"/>
              <a:t>Contributions des variables. </a:t>
            </a:r>
          </a:p>
          <a:p>
            <a:pPr marL="342900" indent="-342900">
              <a:buAutoNum type="arabicPeriod"/>
            </a:pPr>
            <a:r>
              <a:rPr lang="fr-FR" dirty="0"/>
              <a:t>Graphiques des corrélations. </a:t>
            </a:r>
          </a:p>
          <a:p>
            <a:pPr marL="342900" indent="-342900">
              <a:buAutoNum type="arabicPeriod"/>
            </a:pPr>
            <a:r>
              <a:rPr lang="fr-FR" dirty="0"/>
              <a:t>Projection des individus.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4F7D80-987A-E43B-8462-24E925530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" y="3400163"/>
            <a:ext cx="4931229" cy="34518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CB7655-632B-AC51-FABE-09D61E83B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23" y="3008708"/>
            <a:ext cx="3659555" cy="292764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8157E74-6B30-8002-F237-2900241DE7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953" y="1409754"/>
            <a:ext cx="6497468" cy="59529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0B195F-8868-4595-8DCF-F52D09574D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953" y="2295221"/>
            <a:ext cx="6497468" cy="8025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6065213-F73E-831A-6D5A-AAAA0685D2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953" y="5903508"/>
            <a:ext cx="6605182" cy="6621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6DB4E9-42EE-C08A-D99E-6286FCDF90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8481" y="4147239"/>
            <a:ext cx="365127" cy="7223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58268-8241-A02C-7823-5DF0E004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4B8BA7-AB4B-B795-478F-C68ADC81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30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6DE3A-86F4-2AD1-233F-6A5A599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26299"/>
            <a:ext cx="11678856" cy="6281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C444BF-4EB2-CD39-5DCC-0AA55A296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" y="1287556"/>
            <a:ext cx="6023632" cy="4365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CF53E55-BF99-C901-1F5A-144B51992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25" y="1225795"/>
            <a:ext cx="5756262" cy="46050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2DD647-892D-F72D-A1B2-20B570FF0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382" y="5753499"/>
            <a:ext cx="8344623" cy="609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F18520-C8C4-5CB8-5641-16F290A81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6788" y="3121967"/>
            <a:ext cx="365127" cy="7223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63AF5-921B-9003-42D5-BDB9707C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7257-8811-C62F-5AE5-D2D9B0E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955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6DE3A-86F4-2AD1-233F-6A5A599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26299"/>
            <a:ext cx="11678856" cy="62813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1E0D52-82C1-2DA8-90B6-257C78013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72" y="1469439"/>
            <a:ext cx="9274344" cy="3048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CA0EC1-DA16-3445-52A2-B7A115BC2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228" y="5556341"/>
            <a:ext cx="6668078" cy="11507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8ABF04-7C9B-7334-1007-100602996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805" y="4700824"/>
            <a:ext cx="4458086" cy="434378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471BFDA-5D80-743E-2800-C7613444B28F}"/>
              </a:ext>
            </a:extLst>
          </p:cNvPr>
          <p:cNvCxnSpPr/>
          <p:nvPr/>
        </p:nvCxnSpPr>
        <p:spPr>
          <a:xfrm>
            <a:off x="5519848" y="5135202"/>
            <a:ext cx="0" cy="5253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08CB4-1C8E-211A-5486-EEC2227D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447D-B857-7182-D601-959A5EE4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17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197" y="1417371"/>
            <a:ext cx="3644430" cy="428673"/>
          </a:xfrm>
          <a:noFill/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fr-FR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Plan</a:t>
            </a:r>
            <a:endParaRPr lang="en-US" kern="12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7F37C96-768D-4C97-F0A4-AA597D3B93FF}"/>
              </a:ext>
            </a:extLst>
          </p:cNvPr>
          <p:cNvSpPr txBox="1">
            <a:spLocks/>
          </p:cNvSpPr>
          <p:nvPr/>
        </p:nvSpPr>
        <p:spPr>
          <a:xfrm>
            <a:off x="3985024" y="1983181"/>
            <a:ext cx="3644430" cy="4286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Contexte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FF80A2-5590-1DCA-0F11-CF7853745510}"/>
              </a:ext>
            </a:extLst>
          </p:cNvPr>
          <p:cNvSpPr txBox="1">
            <a:spLocks/>
          </p:cNvSpPr>
          <p:nvPr/>
        </p:nvSpPr>
        <p:spPr>
          <a:xfrm>
            <a:off x="3922564" y="3195664"/>
            <a:ext cx="4576511" cy="7001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État des lieux de la base de données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B65EBFD-A65E-BF56-E76F-A6B504FEEC06}"/>
              </a:ext>
            </a:extLst>
          </p:cNvPr>
          <p:cNvSpPr txBox="1">
            <a:spLocks/>
          </p:cNvSpPr>
          <p:nvPr/>
        </p:nvSpPr>
        <p:spPr>
          <a:xfrm>
            <a:off x="3922564" y="4568935"/>
            <a:ext cx="4407269" cy="6105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Analyse Exploratoire </a:t>
            </a:r>
            <a:r>
              <a:rPr lang="fr-FR" sz="2200" dirty="0">
                <a:solidFill>
                  <a:srgbClr val="0070C0"/>
                </a:solidFill>
              </a:rPr>
              <a:t>(Exemples)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8F1029B-29AF-DA38-ED39-82F51E9B64A0}"/>
              </a:ext>
            </a:extLst>
          </p:cNvPr>
          <p:cNvSpPr txBox="1">
            <a:spLocks/>
          </p:cNvSpPr>
          <p:nvPr/>
        </p:nvSpPr>
        <p:spPr>
          <a:xfrm>
            <a:off x="3968106" y="5179469"/>
            <a:ext cx="4885194" cy="4286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Exemple d’application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4776150-CD7D-9E64-7F95-060EC7DFAC69}"/>
              </a:ext>
            </a:extLst>
          </p:cNvPr>
          <p:cNvSpPr txBox="1">
            <a:spLocks/>
          </p:cNvSpPr>
          <p:nvPr/>
        </p:nvSpPr>
        <p:spPr>
          <a:xfrm>
            <a:off x="3948796" y="3982491"/>
            <a:ext cx="4381037" cy="4468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Filtrage et Nettoyage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BFABF8E-0ABD-46AF-C4E9-4AE890523D7F}"/>
              </a:ext>
            </a:extLst>
          </p:cNvPr>
          <p:cNvSpPr txBox="1">
            <a:spLocks/>
          </p:cNvSpPr>
          <p:nvPr/>
        </p:nvSpPr>
        <p:spPr>
          <a:xfrm>
            <a:off x="3922904" y="2572562"/>
            <a:ext cx="3853952" cy="4286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Idée d’application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083F08-297B-F080-28CE-4C1FBDCE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1600" dirty="0"/>
              <a:t>12/12/2022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E3722D-CF12-A67C-058F-83FE0E9B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Recherche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Exemples d’analyses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A92157-948E-BA08-A455-45189314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567" y="292346"/>
            <a:ext cx="509037" cy="61558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6DE3A-86F4-2AD1-233F-6A5A599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26299"/>
            <a:ext cx="11678856" cy="62813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D28ADC-B71E-AF0A-DFA8-27CBCC117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3" y="312420"/>
            <a:ext cx="9143244" cy="45124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330B240-D9C5-37E8-F7DD-C60BD12D3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92" y="4633301"/>
            <a:ext cx="6881456" cy="6477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679F4EC-E62C-4B8D-64AB-2E412E803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856" y="1657433"/>
            <a:ext cx="3330229" cy="329974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3E72798-7823-2F26-6150-35F1C84AC4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429" y="5574498"/>
            <a:ext cx="8580864" cy="57917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49D67-3FDA-E01C-92F2-170EF24E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DAD6C-2578-CA18-EE7A-3210A366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94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resse-papiers partiellement vérifié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Exemple de notre idée d’application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975DA3-DD63-F743-DE55-00F9AE9D7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05" y="2200040"/>
            <a:ext cx="3584321" cy="2933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0BF54B-8739-43B4-4521-8A3644F97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53" y="1068060"/>
            <a:ext cx="7480583" cy="24622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6B5E0B3-2577-A9A0-CF74-425ED0C3B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53" y="3816659"/>
            <a:ext cx="6835732" cy="7468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40D906B-E9F3-2FBA-9E89-F58FC181B9DE}"/>
              </a:ext>
            </a:extLst>
          </p:cNvPr>
          <p:cNvSpPr txBox="1"/>
          <p:nvPr/>
        </p:nvSpPr>
        <p:spPr>
          <a:xfrm>
            <a:off x="630853" y="4830591"/>
            <a:ext cx="109715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/>
              <a:t>Remarques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Score prend en compte que les composantes (Sucres, Fat et Energie), une amélioration serait d’ajouter </a:t>
            </a:r>
          </a:p>
          <a:p>
            <a:r>
              <a:rPr lang="fr-FR" dirty="0"/>
              <a:t>D’autres critères pour catégoriser les recettes.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Après avoir calculer le score, nous pourrons imaginer une autre fonction qui suggère une autre recette avec des </a:t>
            </a:r>
          </a:p>
          <a:p>
            <a:r>
              <a:rPr lang="fr-FR" dirty="0"/>
              <a:t>Produits similaires pour obtenir un bon score diététique.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20130-A4D6-D670-A21A-21058ED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6E383-E034-D2CB-C1F0-0A219854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3010095" y="2616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F23C37-D866-5A0C-7320-F7594CBA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800" dirty="0"/>
              <a:t>Présenté par Mr Dai TENSAOUT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7930B04-AC62-A5E5-D8B2-C9C94B5D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09" y="446163"/>
            <a:ext cx="3644430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Une application au service de la santé publique.</a:t>
            </a:r>
            <a:endParaRPr lang="en-US" sz="24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94571-912F-E3E2-C3E8-966067E8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827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Graphic 6" descr="Mille">
            <a:extLst>
              <a:ext uri="{FF2B5EF4-FFF2-40B4-BE49-F238E27FC236}">
                <a16:creationId xmlns:a16="http://schemas.microsoft.com/office/drawing/2014/main" id="{3A03BCFC-F0B9-5C1A-DF94-38F2A2F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822" y="411180"/>
            <a:ext cx="707473" cy="70747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9ABF846-FC88-1277-735E-ED81528C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81" y="80828"/>
            <a:ext cx="10515600" cy="1325563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8474EC-9323-4E96-95A0-048A7B985A63}"/>
              </a:ext>
            </a:extLst>
          </p:cNvPr>
          <p:cNvSpPr txBox="1"/>
          <p:nvPr/>
        </p:nvSpPr>
        <p:spPr>
          <a:xfrm>
            <a:off x="2712955" y="2312571"/>
            <a:ext cx="753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Proposer une idée d’application en lien avec l’alimentation.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C1186C-F350-BC63-DDE5-2150E09A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" y="4937413"/>
            <a:ext cx="1910370" cy="1325563"/>
          </a:xfrm>
          <a:prstGeom prst="rect">
            <a:avLst/>
          </a:prstGeom>
          <a:ln>
            <a:noFill/>
          </a:ln>
          <a:effectLst>
            <a:outerShdw blurRad="190500" dist="114300" dir="2700000" algn="tl" rotWithShape="0">
              <a:srgbClr val="333333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89F96C-2CF9-C6C8-C6D8-323F47C33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70" y="505695"/>
            <a:ext cx="2283160" cy="128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8CDDEF4-4847-20A6-86AF-F82D75B6130F}"/>
              </a:ext>
            </a:extLst>
          </p:cNvPr>
          <p:cNvSpPr txBox="1"/>
          <p:nvPr/>
        </p:nvSpPr>
        <p:spPr>
          <a:xfrm>
            <a:off x="2712955" y="3119639"/>
            <a:ext cx="4612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Jeu de données OPEN FOOD FACTS.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B34836-7E6C-0DF3-95CF-7FA00C526E9D}"/>
              </a:ext>
            </a:extLst>
          </p:cNvPr>
          <p:cNvSpPr txBox="1"/>
          <p:nvPr/>
        </p:nvSpPr>
        <p:spPr>
          <a:xfrm>
            <a:off x="2725821" y="3903361"/>
            <a:ext cx="476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Faisabilité du projet et justifications.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DC5D6D-7D9F-FCF6-C70B-7AD1516A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1600" dirty="0"/>
              <a:t>12/12/2022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9B3226-6ECD-7CC6-BE31-3B98749D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9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C9ABF846-FC88-1277-735E-ED81528C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30" y="28876"/>
            <a:ext cx="10515600" cy="1325563"/>
          </a:xfrm>
        </p:spPr>
        <p:txBody>
          <a:bodyPr/>
          <a:lstStyle/>
          <a:p>
            <a:r>
              <a:rPr lang="fr-FR"/>
              <a:t>Idée d’application</a:t>
            </a:r>
            <a:endParaRPr lang="fr-FR" dirty="0"/>
          </a:p>
        </p:txBody>
      </p:sp>
      <p:pic>
        <p:nvPicPr>
          <p:cNvPr id="8" name="Graphique 7" descr="Ampoule et engrenage avec un remplissage uni">
            <a:extLst>
              <a:ext uri="{FF2B5EF4-FFF2-40B4-BE49-F238E27FC236}">
                <a16:creationId xmlns:a16="http://schemas.microsoft.com/office/drawing/2014/main" id="{2716D1BF-CF71-DA57-63B3-96517866C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288" y="286188"/>
            <a:ext cx="810937" cy="8109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52EF3A4-E22E-66E9-3A1F-F2B1FB84C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69" y="858277"/>
            <a:ext cx="7359953" cy="6022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7436-3CE1-97B9-2661-B3C1206A0233}"/>
              </a:ext>
            </a:extLst>
          </p:cNvPr>
          <p:cNvSpPr/>
          <p:nvPr/>
        </p:nvSpPr>
        <p:spPr>
          <a:xfrm>
            <a:off x="5551714" y="2286000"/>
            <a:ext cx="914400" cy="424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Recette Suggérée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13AB2-BDFE-EA9C-5692-CF76ECBC3873}"/>
              </a:ext>
            </a:extLst>
          </p:cNvPr>
          <p:cNvSpPr/>
          <p:nvPr/>
        </p:nvSpPr>
        <p:spPr>
          <a:xfrm>
            <a:off x="5551714" y="2924436"/>
            <a:ext cx="914400" cy="4245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Score Recette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1BF3A-659C-DFF9-1F32-9F41728B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1600" dirty="0"/>
              <a:t>12/12/2022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08D35D-4AD5-6D2F-B74A-EF44AD45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61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5153A32-96DA-9B1C-C302-E6678010CE4C}"/>
              </a:ext>
            </a:extLst>
          </p:cNvPr>
          <p:cNvSpPr/>
          <p:nvPr/>
        </p:nvSpPr>
        <p:spPr>
          <a:xfrm>
            <a:off x="5347319" y="2211390"/>
            <a:ext cx="25875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graphicFrame>
        <p:nvGraphicFramePr>
          <p:cNvPr id="7" name="Tableau 3">
            <a:extLst>
              <a:ext uri="{FF2B5EF4-FFF2-40B4-BE49-F238E27FC236}">
                <a16:creationId xmlns:a16="http://schemas.microsoft.com/office/drawing/2014/main" id="{878B6466-7F93-DDBD-6368-5F1ABFB9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61054"/>
              </p:ext>
            </p:extLst>
          </p:nvPr>
        </p:nvGraphicFramePr>
        <p:xfrm>
          <a:off x="690596" y="1128196"/>
          <a:ext cx="5950473" cy="1719873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2271102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3679371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Taille: </a:t>
                      </a:r>
                      <a:endParaRPr lang="es-419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</a:rPr>
                        <a:t>320 722 Lignes 162 Colonnes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Taux de remplissage: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23,78 %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Doublon:</a:t>
                      </a:r>
                      <a:endParaRPr lang="es-419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22</a:t>
                      </a:r>
                      <a:endParaRPr lang="es-419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Colonnes vides</a:t>
                      </a:r>
                      <a:endParaRPr lang="es-419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67188B49-B7A7-9C24-EB09-8AFF477FC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02" y="379223"/>
            <a:ext cx="3657600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1D6A0B-F81D-1255-C7CF-67D157D20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" y="3273802"/>
            <a:ext cx="3767571" cy="35491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4A2865-713F-9DCF-2C94-559BB5BF3B50}"/>
              </a:ext>
            </a:extLst>
          </p:cNvPr>
          <p:cNvSpPr/>
          <p:nvPr/>
        </p:nvSpPr>
        <p:spPr>
          <a:xfrm>
            <a:off x="8420311" y="1157266"/>
            <a:ext cx="781341" cy="3567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E4795B-7453-E150-4677-C8B8665F0BFC}"/>
              </a:ext>
            </a:extLst>
          </p:cNvPr>
          <p:cNvSpPr txBox="1"/>
          <p:nvPr/>
        </p:nvSpPr>
        <p:spPr>
          <a:xfrm>
            <a:off x="6195065" y="3817048"/>
            <a:ext cx="163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Taux de NaN Sup à  70%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0B0E35-A426-E74D-46E9-8B75A56A9CE4}"/>
              </a:ext>
            </a:extLst>
          </p:cNvPr>
          <p:cNvCxnSpPr>
            <a:cxnSpLocks/>
          </p:cNvCxnSpPr>
          <p:nvPr/>
        </p:nvCxnSpPr>
        <p:spPr>
          <a:xfrm>
            <a:off x="6261929" y="4281926"/>
            <a:ext cx="212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A3157F-E676-17CA-CC33-ABFC7DE59E2B}"/>
              </a:ext>
            </a:extLst>
          </p:cNvPr>
          <p:cNvSpPr/>
          <p:nvPr/>
        </p:nvSpPr>
        <p:spPr>
          <a:xfrm>
            <a:off x="8420311" y="5387181"/>
            <a:ext cx="781341" cy="11408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5FB6BA2-17A7-BE9B-6046-146273EED5F4}"/>
              </a:ext>
            </a:extLst>
          </p:cNvPr>
          <p:cNvSpPr txBox="1"/>
          <p:nvPr/>
        </p:nvSpPr>
        <p:spPr>
          <a:xfrm>
            <a:off x="6195065" y="5551767"/>
            <a:ext cx="163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Taux de NaN </a:t>
            </a:r>
            <a:r>
              <a:rPr lang="fr-FR" sz="1400" dirty="0" err="1"/>
              <a:t>Inf</a:t>
            </a:r>
            <a:r>
              <a:rPr lang="fr-FR" sz="1400" dirty="0"/>
              <a:t> à  50%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D0A8212-87B8-9A63-26C2-14CBC85ACC29}"/>
              </a:ext>
            </a:extLst>
          </p:cNvPr>
          <p:cNvCxnSpPr>
            <a:cxnSpLocks/>
          </p:cNvCxnSpPr>
          <p:nvPr/>
        </p:nvCxnSpPr>
        <p:spPr>
          <a:xfrm>
            <a:off x="6261929" y="6016645"/>
            <a:ext cx="212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4492F244-FAD9-F3F6-4373-3DF2FB5D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56" y="3558821"/>
            <a:ext cx="551380" cy="382590"/>
          </a:xfrm>
          <a:prstGeom prst="rect">
            <a:avLst/>
          </a:prstGeom>
          <a:ln>
            <a:noFill/>
          </a:ln>
          <a:effectLst>
            <a:outerShdw blurRad="190500" dist="114300" dir="2700000" algn="tl" rotWithShape="0">
              <a:srgbClr val="333333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6" descr="Outils avec un remplissage uni">
            <a:extLst>
              <a:ext uri="{FF2B5EF4-FFF2-40B4-BE49-F238E27FC236}">
                <a16:creationId xmlns:a16="http://schemas.microsoft.com/office/drawing/2014/main" id="{2E3C4567-06B4-F1CB-DC8B-4A47AD372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8803" y="246205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5" name="Titre 3">
            <a:extLst>
              <a:ext uri="{FF2B5EF4-FFF2-40B4-BE49-F238E27FC236}">
                <a16:creationId xmlns:a16="http://schemas.microsoft.com/office/drawing/2014/main" id="{B54A7748-6E38-0E0C-B211-E1DB28AA18C6}"/>
              </a:ext>
            </a:extLst>
          </p:cNvPr>
          <p:cNvSpPr txBox="1">
            <a:spLocks/>
          </p:cNvSpPr>
          <p:nvPr/>
        </p:nvSpPr>
        <p:spPr>
          <a:xfrm>
            <a:off x="869565" y="-84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Etat des lieux de la base de données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ABDCB-5665-DD65-B057-B0699ED2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596" y="6578902"/>
            <a:ext cx="2743200" cy="365125"/>
          </a:xfrm>
        </p:spPr>
        <p:txBody>
          <a:bodyPr/>
          <a:lstStyle/>
          <a:p>
            <a:r>
              <a:rPr lang="fr-FR" sz="1600" dirty="0"/>
              <a:t>12/12/2022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FF874-76F4-A42E-D8AA-5FF92AE1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096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37F0167-D149-9C04-C28B-9C05AED8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7" y="1348461"/>
            <a:ext cx="9941514" cy="8156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A8A23-0647-5F8B-1F07-AB9A1EF3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12/12/2022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5DB7A-8F3E-D96B-F171-E17B0A3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002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35BA513-FF4C-9F61-E05C-39CC23C19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8" y="1655674"/>
            <a:ext cx="6182647" cy="516747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2D55FDA-BA41-6F74-3950-00DBEB481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292" y="2086573"/>
            <a:ext cx="4541914" cy="430567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C35FE-A651-1626-910C-CEFAB73A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EA6E-E79B-D948-BF6E-650C74C3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23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A7F1B4-32D3-C598-61F4-2898A0D3F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6A61C98-7146-EDC4-6C0F-8A2D2813F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8" y="1577190"/>
            <a:ext cx="7101821" cy="54549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D503F49-9C4F-0E2A-E266-4118FCB7C521}"/>
              </a:ext>
            </a:extLst>
          </p:cNvPr>
          <p:cNvSpPr txBox="1"/>
          <p:nvPr/>
        </p:nvSpPr>
        <p:spPr>
          <a:xfrm>
            <a:off x="7023079" y="2123998"/>
            <a:ext cx="48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Helvetica Neue"/>
              </a:rPr>
              <a:t>Visualisation des valeurs aberrantes graphiquement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F5DDFB-3B7A-9AF4-95E2-83229C7D46DB}"/>
              </a:ext>
            </a:extLst>
          </p:cNvPr>
          <p:cNvSpPr txBox="1"/>
          <p:nvPr/>
        </p:nvSpPr>
        <p:spPr>
          <a:xfrm>
            <a:off x="7022774" y="2484580"/>
            <a:ext cx="4515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/>
              </a:rPr>
              <a:t>Correction orthographes catégories </a:t>
            </a:r>
            <a:r>
              <a:rPr lang="fr-FR" sz="1600" dirty="0" err="1">
                <a:latin typeface="Helvetica Neue"/>
              </a:rPr>
              <a:t>pnns_groups</a:t>
            </a:r>
            <a:r>
              <a:rPr lang="fr-FR" sz="1600" dirty="0">
                <a:latin typeface="Helvetica Neue"/>
              </a:rPr>
              <a:t> 1 et 2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4ADC07-0B58-425F-977A-5A981A6A5273}"/>
              </a:ext>
            </a:extLst>
          </p:cNvPr>
          <p:cNvSpPr txBox="1"/>
          <p:nvPr/>
        </p:nvSpPr>
        <p:spPr>
          <a:xfrm>
            <a:off x="7022774" y="3170390"/>
            <a:ext cx="4515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/>
              </a:rPr>
              <a:t>Suppression des valeurs aberrantes par différentes techniques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63D987-6605-D037-0945-2169B7B81D23}"/>
              </a:ext>
            </a:extLst>
          </p:cNvPr>
          <p:cNvSpPr txBox="1"/>
          <p:nvPr/>
        </p:nvSpPr>
        <p:spPr>
          <a:xfrm>
            <a:off x="6988605" y="3788646"/>
            <a:ext cx="4615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Helvetica Neue"/>
              </a:rPr>
              <a:t>Remplacer les valeurs énergétiques &gt;= 3800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Helvetica Neue"/>
              </a:rPr>
              <a:t>Les valeurs &lt;0 et &gt; 100 sont remplacer par des </a:t>
            </a:r>
            <a:r>
              <a:rPr lang="fr-FR" sz="1600" dirty="0" err="1">
                <a:latin typeface="Helvetica Neue"/>
              </a:rPr>
              <a:t>np.nan</a:t>
            </a:r>
            <a:r>
              <a:rPr lang="fr-FR" sz="1600" dirty="0">
                <a:latin typeface="Helvetica 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Si sugars_100g = 100 alors carbohydrates_100g = 100.</a:t>
            </a:r>
          </a:p>
          <a:p>
            <a:pPr marL="285750" indent="-285750">
              <a:buFontTx/>
              <a:buChar char="-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Si sugars_100g &gt; carbohydrates_100g alors sugars_100g = 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Helvetica Neue"/>
              </a:rPr>
              <a:t>np.nan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Tx/>
              <a:buChar char="-"/>
            </a:pP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BA392C-3619-30BA-96C5-4BE0D0246B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164" y="5631449"/>
            <a:ext cx="4771783" cy="10135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EC6981-1262-8F4C-3515-A965316043E5}"/>
              </a:ext>
            </a:extLst>
          </p:cNvPr>
          <p:cNvSpPr txBox="1"/>
          <p:nvPr/>
        </p:nvSpPr>
        <p:spPr>
          <a:xfrm>
            <a:off x="5265207" y="1639592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Valeurs aberrantes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3AADD-FE7B-73CE-0EB5-6DAB9FBA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BA310CB-69B1-B455-3141-14B101E1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50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318398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838200" y="-11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Filtrage et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407E19-C5B5-63AF-B71C-068672B6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A7F1B4-32D3-C598-61F4-2898A0D3F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18"/>
            <a:ext cx="12192000" cy="13062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EC6981-1262-8F4C-3515-A965316043E5}"/>
              </a:ext>
            </a:extLst>
          </p:cNvPr>
          <p:cNvSpPr txBox="1"/>
          <p:nvPr/>
        </p:nvSpPr>
        <p:spPr>
          <a:xfrm>
            <a:off x="5265207" y="1639592"/>
            <a:ext cx="213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Valeurs manquantes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03B1F3A-D599-0138-FE6D-DBE95060D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469" y="2068667"/>
            <a:ext cx="7277731" cy="89161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6BA3D0A-8E33-5361-8945-D02167DB7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76" y="3081842"/>
            <a:ext cx="3408795" cy="3393592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4217852-F46A-B07F-8778-8BCE928888C9}"/>
              </a:ext>
            </a:extLst>
          </p:cNvPr>
          <p:cNvCxnSpPr>
            <a:cxnSpLocks/>
          </p:cNvCxnSpPr>
          <p:nvPr/>
        </p:nvCxnSpPr>
        <p:spPr>
          <a:xfrm>
            <a:off x="2883384" y="4438987"/>
            <a:ext cx="1492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44D6AD8-2911-314D-7EE6-CE9EAA13A48F}"/>
              </a:ext>
            </a:extLst>
          </p:cNvPr>
          <p:cNvSpPr/>
          <p:nvPr/>
        </p:nvSpPr>
        <p:spPr>
          <a:xfrm>
            <a:off x="4762059" y="3211884"/>
            <a:ext cx="2678489" cy="310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Méthodes d’imputations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87FBC8F-1F15-660E-C536-3293EC55BD4D}"/>
              </a:ext>
            </a:extLst>
          </p:cNvPr>
          <p:cNvSpPr txBox="1"/>
          <p:nvPr/>
        </p:nvSpPr>
        <p:spPr>
          <a:xfrm>
            <a:off x="4610551" y="3669228"/>
            <a:ext cx="4098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Variables qualitatives : </a:t>
            </a:r>
          </a:p>
          <a:p>
            <a:r>
              <a:rPr lang="fr-FR" dirty="0" err="1"/>
              <a:t>pnns_groups</a:t>
            </a:r>
            <a:r>
              <a:rPr lang="fr-FR" dirty="0"/>
              <a:t> 1 &amp; 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B30B62B-17E3-8542-0DD8-B76EA55AD967}"/>
              </a:ext>
            </a:extLst>
          </p:cNvPr>
          <p:cNvSpPr txBox="1"/>
          <p:nvPr/>
        </p:nvSpPr>
        <p:spPr>
          <a:xfrm>
            <a:off x="4601906" y="4327559"/>
            <a:ext cx="2473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Variables quantitatives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Méthode (</a:t>
            </a:r>
            <a:r>
              <a:rPr lang="fr-FR" i="1" dirty="0"/>
              <a:t>.</a:t>
            </a:r>
            <a:r>
              <a:rPr lang="fr-FR" i="1" dirty="0" err="1"/>
              <a:t>fillna</a:t>
            </a:r>
            <a:r>
              <a:rPr lang="fr-FR" i="1" dirty="0"/>
              <a:t>()</a:t>
            </a:r>
            <a:r>
              <a:rPr lang="fr-FR" dirty="0"/>
              <a:t>).</a:t>
            </a:r>
          </a:p>
          <a:p>
            <a:pPr marL="285750" indent="-285750">
              <a:buFontTx/>
              <a:buChar char="-"/>
            </a:pPr>
            <a:r>
              <a:rPr lang="fr-FR" i="1" dirty="0" err="1"/>
              <a:t>IterativeImputer</a:t>
            </a:r>
            <a:r>
              <a:rPr lang="fr-FR" i="1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Calcul : Energy_100g.</a:t>
            </a:r>
          </a:p>
          <a:p>
            <a:pPr marL="285750" indent="-285750">
              <a:buFontTx/>
              <a:buChar char="-"/>
            </a:pPr>
            <a:r>
              <a:rPr lang="fr-FR" dirty="0"/>
              <a:t>Calcul Nutri Score. 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CE2ED53-49DF-E830-F393-592E549F6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2994" y="3139199"/>
            <a:ext cx="3787950" cy="3336235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8F53FE8-EEE7-73DB-A609-73872396B954}"/>
              </a:ext>
            </a:extLst>
          </p:cNvPr>
          <p:cNvCxnSpPr>
            <a:cxnSpLocks/>
          </p:cNvCxnSpPr>
          <p:nvPr/>
        </p:nvCxnSpPr>
        <p:spPr>
          <a:xfrm>
            <a:off x="7396240" y="4438987"/>
            <a:ext cx="702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47612E-BA0C-BCB0-B3AF-59DA139A9449}"/>
              </a:ext>
            </a:extLst>
          </p:cNvPr>
          <p:cNvGrpSpPr/>
          <p:nvPr/>
        </p:nvGrpSpPr>
        <p:grpSpPr>
          <a:xfrm>
            <a:off x="95792" y="2001604"/>
            <a:ext cx="2556106" cy="894068"/>
            <a:chOff x="95792" y="2001604"/>
            <a:chExt cx="2556106" cy="894068"/>
          </a:xfrm>
        </p:grpSpPr>
        <p:sp>
          <p:nvSpPr>
            <p:cNvPr id="6" name="Accolade ouvrante 5">
              <a:extLst>
                <a:ext uri="{FF2B5EF4-FFF2-40B4-BE49-F238E27FC236}">
                  <a16:creationId xmlns:a16="http://schemas.microsoft.com/office/drawing/2014/main" id="{5FF81F1A-8309-B06B-87F4-272F00FCC750}"/>
                </a:ext>
              </a:extLst>
            </p:cNvPr>
            <p:cNvSpPr/>
            <p:nvPr/>
          </p:nvSpPr>
          <p:spPr>
            <a:xfrm>
              <a:off x="2355632" y="2012879"/>
              <a:ext cx="296266" cy="882793"/>
            </a:xfrm>
            <a:prstGeom prst="leftBrace">
              <a:avLst>
                <a:gd name="adj1" fmla="val 48750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0177271-1A74-6AC3-2F3F-B53E549443A8}"/>
                </a:ext>
              </a:extLst>
            </p:cNvPr>
            <p:cNvSpPr txBox="1"/>
            <p:nvPr/>
          </p:nvSpPr>
          <p:spPr>
            <a:xfrm>
              <a:off x="95792" y="2001604"/>
              <a:ext cx="24405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Data_france_num : étant un data frame composé des colonnes </a:t>
              </a:r>
              <a:r>
                <a:rPr lang="fr-FR" sz="1400" b="1" dirty="0">
                  <a:solidFill>
                    <a:srgbClr val="FF0000"/>
                  </a:solidFill>
                </a:rPr>
                <a:t>100_g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8DC62E9D-81C0-48AE-EE5F-94E9C31E8B68}"/>
              </a:ext>
            </a:extLst>
          </p:cNvPr>
          <p:cNvSpPr txBox="1"/>
          <p:nvPr/>
        </p:nvSpPr>
        <p:spPr>
          <a:xfrm>
            <a:off x="6733561" y="463647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Médianes/pnns_2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EB5B14-DAA4-7A70-6336-AF2DFF749ADE}"/>
              </a:ext>
            </a:extLst>
          </p:cNvPr>
          <p:cNvSpPr txBox="1"/>
          <p:nvPr/>
        </p:nvSpPr>
        <p:spPr>
          <a:xfrm>
            <a:off x="6704418" y="4905325"/>
            <a:ext cx="1421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corrélés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CBEDE-F21D-556D-BB1C-14484FB9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12/12/2022</a:t>
            </a:r>
            <a:endParaRPr lang="fr-FR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84EB531-5299-107D-15CC-8CF021DA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Présenté par Mr Dai TENSAOUT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978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4153</TotalTime>
  <Words>802</Words>
  <Application>Microsoft Office PowerPoint</Application>
  <PresentationFormat>Widescreen</PresentationFormat>
  <Paragraphs>183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Helvetica Neue</vt:lpstr>
      <vt:lpstr>Thème Office</vt:lpstr>
      <vt:lpstr>PowerPoint Presentation</vt:lpstr>
      <vt:lpstr>PowerPoint Presentation</vt:lpstr>
      <vt:lpstr>Contexte</vt:lpstr>
      <vt:lpstr>Idée d’application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Dai TENSAOUT</dc:creator>
  <cp:lastModifiedBy>Dai TENSAOUT</cp:lastModifiedBy>
  <cp:revision>42</cp:revision>
  <dcterms:created xsi:type="dcterms:W3CDTF">2022-08-31T07:47:29Z</dcterms:created>
  <dcterms:modified xsi:type="dcterms:W3CDTF">2023-12-25T10:35:49Z</dcterms:modified>
</cp:coreProperties>
</file>